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34"/>
  </p:notesMasterIdLst>
  <p:handoutMasterIdLst>
    <p:handoutMasterId r:id="rId35"/>
  </p:handoutMasterIdLst>
  <p:sldIdLst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8" r:id="rId17"/>
    <p:sldId id="343" r:id="rId18"/>
    <p:sldId id="344" r:id="rId19"/>
    <p:sldId id="345" r:id="rId20"/>
    <p:sldId id="346" r:id="rId21"/>
    <p:sldId id="347" r:id="rId22"/>
    <p:sldId id="333" r:id="rId23"/>
    <p:sldId id="334" r:id="rId24"/>
    <p:sldId id="335" r:id="rId25"/>
    <p:sldId id="353" r:id="rId26"/>
    <p:sldId id="354" r:id="rId27"/>
    <p:sldId id="320" r:id="rId28"/>
    <p:sldId id="349" r:id="rId29"/>
    <p:sldId id="322" r:id="rId30"/>
    <p:sldId id="351" r:id="rId31"/>
    <p:sldId id="356" r:id="rId32"/>
    <p:sldId id="355" r:id="rId33"/>
  </p:sldIdLst>
  <p:sldSz cx="9144000" cy="6858000" type="screen4x3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27" clrIdx="0"/>
  <p:cmAuthor id="1" name="Jason Rodriguez" initials="" lastIdx="0" clrIdx="1"/>
  <p:cmAuthor id="2" name="Rebecca Turner" initials="RT" lastIdx="85" clrIdx="2"/>
  <p:cmAuthor id="3" name="Microsoft Office User" initials="MOU" lastIdx="1" clrIdx="3"/>
  <p:cmAuthor id="4" name="Michael J. Hofmann" initials="MJH" lastIdx="0" clrIdx="4"/>
  <p:cmAuthor id="5" name="Anastasia Greene" initials="" lastIdx="6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28"/>
    <a:srgbClr val="E47733"/>
    <a:srgbClr val="002A4C"/>
    <a:srgbClr val="F4CBB3"/>
    <a:srgbClr val="C9D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280" autoAdjust="0"/>
  </p:normalViewPr>
  <p:slideViewPr>
    <p:cSldViewPr snapToGrid="0">
      <p:cViewPr varScale="1">
        <p:scale>
          <a:sx n="69" d="100"/>
          <a:sy n="69" d="100"/>
        </p:scale>
        <p:origin x="13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pPr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pPr/>
              <a:t>2/27/2017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80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0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1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6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70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7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7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809358"/>
            <a:ext cx="8691562" cy="4171717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60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35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673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.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882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bstract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523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500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>
              <a:spcBef>
                <a:spcPts val="0"/>
              </a:spcBef>
              <a:spcAft>
                <a:spcPts val="1200"/>
              </a:spcAft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>
              <a:spcBef>
                <a:spcPts val="0"/>
              </a:spcBef>
              <a:spcAft>
                <a:spcPts val="1200"/>
              </a:spcAft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807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09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bstractB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49390"/>
            <a:ext cx="8682404" cy="354450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/>
              <a:buNone/>
              <a:defRPr sz="1800"/>
            </a:lvl1pPr>
            <a:lvl2pPr marL="457200" indent="0">
              <a:buFont typeface="Arial"/>
              <a:buNone/>
              <a:defRPr/>
            </a:lvl2pPr>
            <a:lvl3pPr marL="914400" indent="0">
              <a:buFont typeface="Arial"/>
              <a:buNone/>
              <a:defRPr baseline="0"/>
            </a:lvl3pPr>
            <a:lvl4pPr marL="1371600" indent="0">
              <a:buFont typeface="Arial"/>
              <a:buNone/>
              <a:defRPr baseline="0"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5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7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76" r:id="rId3"/>
    <p:sldLayoutId id="2147483777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695" r:id="rId3"/>
    <p:sldLayoutId id="2147483703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099298"/>
            <a:ext cx="7376905" cy="201023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8A0028"/>
                </a:solidFill>
              </a:rPr>
              <a:t>Knowledge Discovery Data Mining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23823" y="2190031"/>
            <a:ext cx="5784169" cy="1256167"/>
          </a:xfrm>
        </p:spPr>
        <p:txBody>
          <a:bodyPr/>
          <a:lstStyle/>
          <a:p>
            <a:endParaRPr lang="en-US" b="1" i="1" dirty="0">
              <a:solidFill>
                <a:srgbClr val="8A0028"/>
              </a:solidFill>
            </a:endParaRPr>
          </a:p>
          <a:p>
            <a:r>
              <a:rPr lang="en-US" b="1" i="1" dirty="0">
                <a:solidFill>
                  <a:srgbClr val="8A0028"/>
                </a:solidFill>
              </a:rPr>
              <a:t>Abhilash Ugaonkar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825" y="1670405"/>
            <a:ext cx="5776232" cy="1204686"/>
          </a:xfrm>
        </p:spPr>
        <p:txBody>
          <a:bodyPr/>
          <a:lstStyle/>
          <a:p>
            <a:r>
              <a:rPr lang="en-US" b="1" dirty="0">
                <a:solidFill>
                  <a:srgbClr val="8A0028"/>
                </a:solidFill>
              </a:rPr>
              <a:t>Final Project</a:t>
            </a:r>
            <a:r>
              <a:rPr lang="en-US" dirty="0">
                <a:solidFill>
                  <a:srgbClr val="8A0028"/>
                </a:solidFill>
              </a:rPr>
              <a:t>	</a:t>
            </a:r>
          </a:p>
        </p:txBody>
      </p:sp>
      <p:pic>
        <p:nvPicPr>
          <p:cNvPr id="11" name="Picture 10" descr="yel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677" y="5155094"/>
            <a:ext cx="976105" cy="9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91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5" y="1165557"/>
            <a:ext cx="8713582" cy="5009332"/>
          </a:xfrm>
        </p:spPr>
        <p:txBody>
          <a:bodyPr/>
          <a:lstStyle/>
          <a:p>
            <a:r>
              <a:rPr lang="en-US" dirty="0">
                <a:solidFill>
                  <a:srgbClr val="8A0028"/>
                </a:solidFill>
              </a:rPr>
              <a:t>Preparing Data for KNN </a:t>
            </a:r>
          </a:p>
          <a:p>
            <a:endParaRPr lang="en-US" sz="2000" dirty="0">
              <a:solidFill>
                <a:srgbClr val="8A0028"/>
              </a:solidFill>
            </a:endParaRPr>
          </a:p>
          <a:p>
            <a:r>
              <a:rPr lang="en-US" sz="2000" dirty="0">
                <a:solidFill>
                  <a:srgbClr val="8A0028"/>
                </a:solidFill>
              </a:rPr>
              <a:t>Data Extraction</a:t>
            </a:r>
          </a:p>
          <a:p>
            <a:pPr marL="457200" indent="-457200">
              <a:buAutoNum type="arabicPeriod"/>
            </a:pPr>
            <a:r>
              <a:rPr lang="en-US" sz="2000" dirty="0"/>
              <a:t>Extracting and compiling YELP BUSINESS DATA (JSON --&gt; RDATA)</a:t>
            </a:r>
          </a:p>
          <a:p>
            <a:r>
              <a:rPr lang="en-US" sz="2000" dirty="0"/>
              <a:t>       Total entries in </a:t>
            </a:r>
            <a:r>
              <a:rPr lang="en-US" sz="2000" dirty="0" err="1"/>
              <a:t>Yelp_business</a:t>
            </a:r>
            <a:r>
              <a:rPr lang="en-US" sz="2000" dirty="0"/>
              <a:t> dataset :  61,184 entries</a:t>
            </a:r>
          </a:p>
          <a:p>
            <a:r>
              <a:rPr lang="en-US" sz="2000" dirty="0">
                <a:solidFill>
                  <a:srgbClr val="8A0028"/>
                </a:solidFill>
              </a:rPr>
              <a:t>Data Exploration </a:t>
            </a:r>
          </a:p>
          <a:p>
            <a:r>
              <a:rPr lang="en-US" sz="2000" dirty="0"/>
              <a:t>1. Create data frame and extract each single business and make it a row of data frame “</a:t>
            </a:r>
            <a:r>
              <a:rPr lang="en-US" sz="2000" dirty="0" err="1"/>
              <a:t>yelpdata</a:t>
            </a:r>
            <a:r>
              <a:rPr lang="en-US" sz="2000" dirty="0"/>
              <a:t>”.</a:t>
            </a:r>
          </a:p>
          <a:p>
            <a:r>
              <a:rPr lang="en-US" sz="2000" dirty="0"/>
              <a:t>3. Select the Restaurant business of state=AZ from </a:t>
            </a:r>
            <a:r>
              <a:rPr lang="en-US" sz="2000" dirty="0" err="1"/>
              <a:t>Yelpdata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907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0"/>
            <a:ext cx="8616763" cy="4751382"/>
          </a:xfrm>
        </p:spPr>
        <p:txBody>
          <a:bodyPr/>
          <a:lstStyle/>
          <a:p>
            <a:r>
              <a:rPr lang="en-US" sz="2000" dirty="0">
                <a:solidFill>
                  <a:srgbClr val="8A0028"/>
                </a:solidFill>
              </a:rPr>
              <a:t>Data Preprocessing : Data cleaning and Data Transformation</a:t>
            </a:r>
          </a:p>
          <a:p>
            <a:endParaRPr lang="en-US" sz="2000" dirty="0">
              <a:solidFill>
                <a:srgbClr val="8A0028"/>
              </a:solidFill>
            </a:endParaRPr>
          </a:p>
          <a:p>
            <a:r>
              <a:rPr lang="en-US" sz="2000" dirty="0"/>
              <a:t>1. Identify the services(columns) that has lower NA values(i.e. less than 20% of total data) .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Predictor Variable</a:t>
            </a:r>
            <a:r>
              <a:rPr lang="en-US" sz="2000" dirty="0"/>
              <a:t>: (</a:t>
            </a:r>
            <a:r>
              <a:rPr lang="en-US" sz="2000" dirty="0" err="1"/>
              <a:t>pricerange,alcohol,noiselevel,attire,goodforgroups</a:t>
            </a:r>
            <a:r>
              <a:rPr lang="en-US" sz="2000" dirty="0"/>
              <a:t>,</a:t>
            </a:r>
          </a:p>
          <a:p>
            <a:r>
              <a:rPr lang="en-US" sz="2000" dirty="0"/>
              <a:t>                   </a:t>
            </a:r>
            <a:r>
              <a:rPr lang="en-US" sz="2000" dirty="0" err="1"/>
              <a:t>creditcards,outdoorseating,goodforkids</a:t>
            </a:r>
            <a:r>
              <a:rPr lang="en-US" sz="2000" dirty="0"/>
              <a:t>,  </a:t>
            </a:r>
          </a:p>
          <a:p>
            <a:r>
              <a:rPr lang="en-US" sz="2000" dirty="0"/>
              <a:t>                   </a:t>
            </a:r>
            <a:r>
              <a:rPr lang="en-US" sz="2000" dirty="0" err="1"/>
              <a:t>delivery,takeout,reservations,parkinglot</a:t>
            </a:r>
            <a:r>
              <a:rPr lang="en-US" sz="2000" dirty="0"/>
              <a:t> 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Target Variable</a:t>
            </a:r>
            <a:r>
              <a:rPr lang="en-US" sz="2000" dirty="0"/>
              <a:t>: stars</a:t>
            </a:r>
          </a:p>
          <a:p>
            <a:r>
              <a:rPr lang="en-US" sz="2000" dirty="0"/>
              <a:t>2. Remove any duplicate rows</a:t>
            </a:r>
          </a:p>
          <a:p>
            <a:r>
              <a:rPr lang="en-US" sz="2000" dirty="0"/>
              <a:t>3. Select the restaurants which are OPEN. </a:t>
            </a:r>
          </a:p>
          <a:p>
            <a:r>
              <a:rPr lang="en-US" sz="2000" dirty="0"/>
              <a:t>4. Data Transformation (Min-Max Normalization)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7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5" y="1364340"/>
            <a:ext cx="8842674" cy="4762140"/>
          </a:xfrm>
        </p:spPr>
        <p:txBody>
          <a:bodyPr/>
          <a:lstStyle/>
          <a:p>
            <a:r>
              <a:rPr lang="en-US" sz="2400" dirty="0">
                <a:solidFill>
                  <a:srgbClr val="8A0028"/>
                </a:solidFill>
              </a:rPr>
              <a:t>Data Modeling </a:t>
            </a:r>
          </a:p>
          <a:p>
            <a:r>
              <a:rPr lang="en-US" sz="2400" dirty="0">
                <a:solidFill>
                  <a:srgbClr val="8A0028"/>
                </a:solidFill>
              </a:rPr>
              <a:t>Classification: Applying KNN</a:t>
            </a:r>
          </a:p>
          <a:p>
            <a:r>
              <a:rPr lang="en-US" sz="2400" dirty="0">
                <a:solidFill>
                  <a:srgbClr val="8A0028"/>
                </a:solidFill>
              </a:rPr>
              <a:t>Methodology for supervised modelling:</a:t>
            </a:r>
          </a:p>
          <a:p>
            <a:r>
              <a:rPr lang="en-US" sz="2000" dirty="0"/>
              <a:t>Total entries post cleaning: </a:t>
            </a:r>
          </a:p>
          <a:p>
            <a:r>
              <a:rPr lang="en-US" sz="2000" dirty="0"/>
              <a:t>4,837 entries</a:t>
            </a:r>
          </a:p>
          <a:p>
            <a:r>
              <a:rPr lang="en-US" sz="2000" dirty="0"/>
              <a:t>Training </a:t>
            </a:r>
            <a:r>
              <a:rPr lang="en-US" sz="2000" dirty="0" err="1"/>
              <a:t>DataSet</a:t>
            </a:r>
            <a:r>
              <a:rPr lang="en-US" sz="2000" dirty="0"/>
              <a:t> :</a:t>
            </a:r>
          </a:p>
          <a:p>
            <a:r>
              <a:rPr lang="en-US" sz="2000" dirty="0"/>
              <a:t> 70%</a:t>
            </a:r>
          </a:p>
          <a:p>
            <a:r>
              <a:rPr lang="en-US" sz="2000" dirty="0"/>
              <a:t>Test </a:t>
            </a:r>
            <a:r>
              <a:rPr lang="en-US" sz="2000" dirty="0" err="1"/>
              <a:t>DataSet</a:t>
            </a:r>
            <a:r>
              <a:rPr lang="en-US" sz="2000" dirty="0"/>
              <a:t> : 30%</a:t>
            </a:r>
          </a:p>
          <a:p>
            <a:r>
              <a:rPr lang="en-US" sz="2000" dirty="0"/>
              <a:t>K=69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038" y="2786230"/>
            <a:ext cx="5572461" cy="334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1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0572" y="1046288"/>
            <a:ext cx="6284232" cy="2714173"/>
          </a:xfrm>
        </p:spPr>
        <p:txBody>
          <a:bodyPr/>
          <a:lstStyle/>
          <a:p>
            <a:r>
              <a:rPr lang="en-US" dirty="0">
                <a:solidFill>
                  <a:srgbClr val="8A0028"/>
                </a:solidFill>
              </a:rPr>
              <a:t>Data Evaluation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61" y="1895061"/>
            <a:ext cx="7154078" cy="408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36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02366" y="2782322"/>
            <a:ext cx="8150086" cy="271417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8A0028"/>
                </a:solidFill>
              </a:rPr>
              <a:t>Clustering the frequent words in reviews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28663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165557"/>
            <a:ext cx="8344315" cy="2714173"/>
          </a:xfrm>
        </p:spPr>
        <p:txBody>
          <a:bodyPr/>
          <a:lstStyle/>
          <a:p>
            <a:r>
              <a:rPr lang="en-US" dirty="0">
                <a:solidFill>
                  <a:srgbClr val="8A0028"/>
                </a:solidFill>
              </a:rPr>
              <a:t>Why H-Clustering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Yelp uses the reviews for sentiments analysis and Topic Modeling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Topic modeling requires </a:t>
            </a:r>
            <a:r>
              <a:rPr lang="en-US" sz="2400" dirty="0" err="1"/>
              <a:t>TermDocument</a:t>
            </a:r>
            <a:r>
              <a:rPr lang="en-US" sz="2400" dirty="0"/>
              <a:t> Matrix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Hierarchical Clustering is the best representation to organize frequent words as per frequency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 Example: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Good Food , Just One , Great Place etc.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1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205313"/>
            <a:ext cx="7668453" cy="2714173"/>
          </a:xfrm>
        </p:spPr>
        <p:txBody>
          <a:bodyPr/>
          <a:lstStyle/>
          <a:p>
            <a:r>
              <a:rPr lang="en-US" dirty="0">
                <a:solidFill>
                  <a:srgbClr val="8A0028"/>
                </a:solidFill>
              </a:rPr>
              <a:t>Steps Taken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Translate reviews dataset from JSON to 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Read reviews using Corpus Data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Remove the white spaces, blanks, punctuation,</a:t>
            </a:r>
          </a:p>
          <a:p>
            <a:r>
              <a:rPr lang="en-US" sz="2400" dirty="0"/>
              <a:t>     and stop 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Generate </a:t>
            </a:r>
            <a:r>
              <a:rPr lang="en-US" sz="2400" dirty="0" err="1"/>
              <a:t>TermFrequency</a:t>
            </a:r>
            <a:r>
              <a:rPr lang="en-US" sz="2400" dirty="0"/>
              <a:t> Matrix </a:t>
            </a:r>
          </a:p>
          <a:p>
            <a:endParaRPr lang="en-US" dirty="0">
              <a:solidFill>
                <a:srgbClr val="8A0028"/>
              </a:solidFill>
            </a:endParaRPr>
          </a:p>
          <a:p>
            <a:endParaRPr lang="en-US" dirty="0">
              <a:solidFill>
                <a:srgbClr val="8A0028"/>
              </a:solidFill>
            </a:endParaRPr>
          </a:p>
          <a:p>
            <a:endParaRPr lang="en-US" dirty="0">
              <a:solidFill>
                <a:srgbClr val="8A0028"/>
              </a:solidFill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0" y="4055165"/>
            <a:ext cx="8135485" cy="20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27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704"/>
            <a:ext cx="6586330" cy="47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1126435"/>
            <a:ext cx="5989984" cy="47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04101" y="6506818"/>
            <a:ext cx="639900" cy="241646"/>
          </a:xfrm>
          <a:prstGeom prst="rect">
            <a:avLst/>
          </a:prstGeom>
        </p:spPr>
        <p:txBody>
          <a:bodyPr/>
          <a:lstStyle/>
          <a:p>
            <a:fld id="{F97DF425-67CA-4C4F-B8C7-E541AC472BF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1019782"/>
            <a:ext cx="7205387" cy="36714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1" y="4939660"/>
            <a:ext cx="5887272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8468" y="1443776"/>
            <a:ext cx="8805158" cy="1907234"/>
          </a:xfrm>
        </p:spPr>
        <p:txBody>
          <a:bodyPr/>
          <a:lstStyle/>
          <a:p>
            <a:pPr algn="l"/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Index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Introduction to Dataset: Yelp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Why Yelp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Understanding of Yelp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Project Scope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Classification of Business Rating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Clustering the frequent words used in reviews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Recommendation of Restaurant Based on Rating and Location 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F97DF425-67CA-4C4F-B8C7-E541AC472BF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9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22851" y="2610044"/>
            <a:ext cx="7871791" cy="271417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8A0028"/>
                </a:solidFill>
              </a:rPr>
              <a:t>Recommendation of Restaurant Based on Rating and Location </a:t>
            </a:r>
          </a:p>
          <a:p>
            <a:pPr algn="ctr"/>
            <a:r>
              <a:rPr lang="en-US" dirty="0">
                <a:solidFill>
                  <a:srgbClr val="8A0028"/>
                </a:solidFill>
              </a:rPr>
              <a:t> 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0167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74113" y="6529388"/>
            <a:ext cx="369887" cy="219075"/>
          </a:xfrm>
          <a:prstGeom prst="rect">
            <a:avLst/>
          </a:prstGeom>
        </p:spPr>
        <p:txBody>
          <a:bodyPr/>
          <a:lstStyle/>
          <a:p>
            <a:fld id="{F97DF425-67CA-4C4F-B8C7-E541AC472BF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43" y="1285461"/>
            <a:ext cx="5669941" cy="39756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043" y="1497496"/>
            <a:ext cx="3657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8A0028"/>
                </a:solidFill>
                <a:latin typeface="Century Gothic" panose="020B0502020202020204" pitchFamily="34" charset="0"/>
              </a:rPr>
              <a:t>How are we doing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Select the 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Select City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Select Business Rating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2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165557"/>
            <a:ext cx="8874402" cy="2714173"/>
          </a:xfrm>
        </p:spPr>
        <p:txBody>
          <a:bodyPr/>
          <a:lstStyle/>
          <a:p>
            <a:r>
              <a:rPr lang="en-US" dirty="0">
                <a:solidFill>
                  <a:srgbClr val="8A0028"/>
                </a:solidFill>
              </a:rPr>
              <a:t>Conclusion </a:t>
            </a:r>
          </a:p>
          <a:p>
            <a:endParaRPr lang="en-US" dirty="0">
              <a:solidFill>
                <a:srgbClr val="8A0028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Given the services or attributes for new business our model classifies it in Low, Medium and High with 76% of accuracy.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We could identify and display the frequent words used in reviews using H-Clustering.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We could recommend the list of businesses given a minimum rating, city and state.</a:t>
            </a:r>
          </a:p>
          <a:p>
            <a:pPr algn="just"/>
            <a:endParaRPr lang="en-US" sz="2400" dirty="0">
              <a:solidFill>
                <a:srgbClr val="8A0028"/>
              </a:solidFill>
            </a:endParaRPr>
          </a:p>
          <a:p>
            <a:pPr algn="just"/>
            <a:endParaRPr lang="en-US" sz="2400" dirty="0">
              <a:solidFill>
                <a:srgbClr val="8A00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071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22851" y="2610044"/>
            <a:ext cx="7871791" cy="271417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8A0028"/>
                </a:solidFill>
              </a:rPr>
              <a:t>THANK YOU!</a:t>
            </a:r>
          </a:p>
          <a:p>
            <a:pPr algn="ctr"/>
            <a:r>
              <a:rPr lang="en-US" dirty="0">
                <a:solidFill>
                  <a:srgbClr val="8A0028"/>
                </a:solidFill>
              </a:rPr>
              <a:t> 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02718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646276"/>
              </p:ext>
            </p:extLst>
          </p:nvPr>
        </p:nvGraphicFramePr>
        <p:xfrm>
          <a:off x="1563757" y="23114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22600346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5601292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523550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4583225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                                                       Prediction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00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0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Actual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191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06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031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44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99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996892"/>
            <a:ext cx="6284232" cy="2714173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8A0028"/>
                </a:solidFill>
              </a:rPr>
              <a:t>Introduction to Dataset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What is Yelp ?</a:t>
            </a:r>
          </a:p>
          <a:p>
            <a:pPr algn="l"/>
            <a:endParaRPr lang="en-US" sz="1800" b="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74113" y="6529388"/>
            <a:ext cx="369887" cy="219075"/>
          </a:xfrm>
          <a:prstGeom prst="rect">
            <a:avLst/>
          </a:prstGeom>
        </p:spPr>
        <p:txBody>
          <a:bodyPr/>
          <a:lstStyle/>
          <a:p>
            <a:fld id="{F97DF425-67CA-4C4F-B8C7-E541AC472BF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68" y="1561245"/>
            <a:ext cx="5330488" cy="4587764"/>
          </a:xfrm>
          <a:prstGeom prst="rect">
            <a:avLst/>
          </a:prstGeom>
        </p:spPr>
      </p:pic>
      <p:pic>
        <p:nvPicPr>
          <p:cNvPr id="6" name="Picture 5" descr="yel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582" y="5194851"/>
            <a:ext cx="1338410" cy="95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3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8A0028"/>
                </a:solidFill>
              </a:rPr>
              <a:t>Why Yelp ?</a:t>
            </a:r>
          </a:p>
          <a:p>
            <a:pPr algn="l"/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74113" y="6529388"/>
            <a:ext cx="369887" cy="219075"/>
          </a:xfrm>
          <a:prstGeom prst="rect">
            <a:avLst/>
          </a:prstGeom>
        </p:spPr>
        <p:txBody>
          <a:bodyPr/>
          <a:lstStyle/>
          <a:p>
            <a:fld id="{F6F79CA1-B382-4F43-AD32-0B0E11510FD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9" y="1908314"/>
            <a:ext cx="6164303" cy="2134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8" y="4197379"/>
            <a:ext cx="7118159" cy="15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1033669"/>
            <a:ext cx="6284232" cy="993915"/>
          </a:xfrm>
        </p:spPr>
        <p:txBody>
          <a:bodyPr/>
          <a:lstStyle/>
          <a:p>
            <a:r>
              <a:rPr lang="en-US" dirty="0">
                <a:solidFill>
                  <a:srgbClr val="8A0028"/>
                </a:solidFill>
              </a:rPr>
              <a:t>Understanding Yelp Dataset</a:t>
            </a:r>
          </a:p>
          <a:p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75" y="1649895"/>
            <a:ext cx="4955003" cy="500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9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23825" y="940904"/>
            <a:ext cx="6284232" cy="993915"/>
          </a:xfrm>
        </p:spPr>
        <p:txBody>
          <a:bodyPr/>
          <a:lstStyle/>
          <a:p>
            <a:r>
              <a:rPr lang="en-US" dirty="0">
                <a:solidFill>
                  <a:srgbClr val="8A0028"/>
                </a:solidFill>
              </a:rPr>
              <a:t>Understanding Yelp Dataset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563757"/>
            <a:ext cx="7344800" cy="46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38539" y="1089657"/>
            <a:ext cx="6284232" cy="271417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Scope</a:t>
            </a: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of Business Rating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/>
              <a:t>How we implemented: 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Clustering the frequent words used in reviews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/>
              <a:t>How we implemented : H-Clustering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Recommendation of Restaurant Based on Rating and Location </a:t>
            </a:r>
          </a:p>
          <a:p>
            <a:pPr lvl="1" indent="0">
              <a:buNone/>
            </a:pPr>
            <a:endParaRPr lang="en-US" sz="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74113" y="6529388"/>
            <a:ext cx="369887" cy="219075"/>
          </a:xfrm>
          <a:prstGeom prst="rect">
            <a:avLst/>
          </a:prstGeom>
        </p:spPr>
        <p:txBody>
          <a:bodyPr/>
          <a:lstStyle/>
          <a:p>
            <a:fld id="{F97DF425-67CA-4C4F-B8C7-E541AC472BF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71963" y="2702809"/>
            <a:ext cx="7681705" cy="271417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8A0028"/>
                </a:solidFill>
              </a:rPr>
              <a:t>Classification of Business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01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581564" y="1188720"/>
            <a:ext cx="6284232" cy="43077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8A0028"/>
                </a:solidFill>
              </a:rPr>
              <a:t>Classification of business rating of restaurants in Arizona </a:t>
            </a:r>
          </a:p>
          <a:p>
            <a:r>
              <a:rPr lang="en-US" b="0" dirty="0"/>
              <a:t> 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839466"/>
              </p:ext>
            </p:extLst>
          </p:nvPr>
        </p:nvGraphicFramePr>
        <p:xfrm>
          <a:off x="1524000" y="2732440"/>
          <a:ext cx="6096000" cy="225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494959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96849497"/>
                    </a:ext>
                  </a:extLst>
                </a:gridCol>
              </a:tblGrid>
              <a:tr h="5634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Stars</a:t>
                      </a:r>
                      <a:r>
                        <a:rPr lang="en-US" baseline="0" dirty="0"/>
                        <a:t> (rating)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731121"/>
                  </a:ext>
                </a:extLst>
              </a:tr>
              <a:tr h="5634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&lt;3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Low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682252"/>
                  </a:ext>
                </a:extLst>
              </a:tr>
              <a:tr h="5634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&gt;=3 and &lt;=4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MEDIUM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204599"/>
                  </a:ext>
                </a:extLst>
              </a:tr>
              <a:tr h="56343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&gt;4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HIGH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532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126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38274</TotalTime>
  <Words>463</Words>
  <Application>Microsoft Office PowerPoint</Application>
  <PresentationFormat>On-screen Show (4:3)</PresentationFormat>
  <Paragraphs>126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Century Gothic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Rebecca Turner</dc:creator>
  <cp:lastModifiedBy>Abee</cp:lastModifiedBy>
  <cp:revision>1066</cp:revision>
  <cp:lastPrinted>2016-01-12T15:39:39Z</cp:lastPrinted>
  <dcterms:created xsi:type="dcterms:W3CDTF">2013-11-01T14:42:31Z</dcterms:created>
  <dcterms:modified xsi:type="dcterms:W3CDTF">2017-02-28T00:29:09Z</dcterms:modified>
</cp:coreProperties>
</file>